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715000" cx="9144000"/>
  <p:notesSz cx="6858000" cy="9144000"/>
  <p:embeddedFontLst>
    <p:embeddedFont>
      <p:font typeface="Lato"/>
      <p:regular r:id="rId41"/>
      <p:bold r:id="rId42"/>
      <p:italic r:id="rId43"/>
      <p:boldItalic r:id="rId44"/>
    </p:embeddedFont>
    <p:embeddedFont>
      <p:font typeface="Helvetica Neue"/>
      <p:regular r:id="rId45"/>
      <p:bold r:id="rId46"/>
      <p:italic r:id="rId47"/>
      <p:boldItalic r:id="rId48"/>
    </p:embeddedFont>
    <p:embeddedFont>
      <p:font typeface="Helvetica Neue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hqLnj3p5DgmF7kZgGkpqobwF/N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44" Type="http://schemas.openxmlformats.org/officeDocument/2006/relationships/font" Target="fonts/Lato-boldItalic.fntdata"/><Relationship Id="rId43" Type="http://schemas.openxmlformats.org/officeDocument/2006/relationships/font" Target="fonts/Lato-italic.fntdata"/><Relationship Id="rId46" Type="http://schemas.openxmlformats.org/officeDocument/2006/relationships/font" Target="fonts/HelveticaNeue-bold.fntdata"/><Relationship Id="rId45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Italic.fntdata"/><Relationship Id="rId47" Type="http://schemas.openxmlformats.org/officeDocument/2006/relationships/font" Target="fonts/HelveticaNeue-italic.fntdata"/><Relationship Id="rId49" Type="http://schemas.openxmlformats.org/officeDocument/2006/relationships/font" Target="fonts/HelveticaNeue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Light-italic.fntdata"/><Relationship Id="rId50" Type="http://schemas.openxmlformats.org/officeDocument/2006/relationships/font" Target="fonts/HelveticaNeueLight-bold.fntdata"/><Relationship Id="rId53" Type="http://customschemas.google.com/relationships/presentationmetadata" Target="metadata"/><Relationship Id="rId52" Type="http://schemas.openxmlformats.org/officeDocument/2006/relationships/font" Target="fonts/HelveticaNeue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754b6533d_1_9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2754b6533d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754b6533d_1_20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12754b6533d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754b6533d_1_21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2754b6533d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754b6533d_1_22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2754b6533d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754b6533d_1_23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2754b6533d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754b6533d_1_19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2754b6533d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754b6533d_1_28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2754b6533d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754b6533d_1_29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2754b6533d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754b6533d_1_26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2754b6533d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54b6533d_1_30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2754b6533d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8ee2e492a_1_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e8ee2e492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754b6533d_1_31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2754b6533d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754b6533d_1_3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2754b6533d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754b6533d_1_34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2754b6533d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754b6533d_1_36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2754b6533d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754b6533d_1_35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2754b6533d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754b6533d_1_37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2754b6533d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754b6533d_1_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2754b6533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754b6533d_1_38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2754b6533d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754b6533d_1_39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2754b6533d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754b6533d_1_41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2754b6533d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b758af715_4_1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eb758af715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</a:rPr>
              <a:t>Table 1. The ethical principles endorsed by the Chinese National Governance Committee for the New Generation Artificial Intelligence and those elaborated by the European High-level Expert Group on AI (HLEGAI)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754b6533d_1_40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2754b6533d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754b6533d_1_4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2754b6533d_1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754b6533d_1_22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2754b6533d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754b6533d_1_42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2754b6533d_1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754b6533d_1_44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2754b6533d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82410f5dd_4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182410f5d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8ee2e43d4_2_3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e8ee2e43d4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Fig. 2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8ee2e43d4_2_5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e8ee2e43d4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4da53a13_0_2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e84da53a1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754b6533d_1_13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2754b6533d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754b6533d_1_10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2754b6533d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754b6533d_1_15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2754b6533d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Cost of large LM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5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/>
          <p:nvPr>
            <p:ph type="title"/>
          </p:nvPr>
        </p:nvSpPr>
        <p:spPr>
          <a:xfrm>
            <a:off x="311700" y="145288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6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6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6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7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7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67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67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6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8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" name="Google Shape;120;p6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9"/>
          <p:cNvSpPr txBox="1"/>
          <p:nvPr>
            <p:ph hasCustomPrompt="1" type="title"/>
          </p:nvPr>
        </p:nvSpPr>
        <p:spPr>
          <a:xfrm>
            <a:off x="311700" y="1229028"/>
            <a:ext cx="8520600" cy="21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69"/>
          <p:cNvSpPr txBox="1"/>
          <p:nvPr>
            <p:ph idx="1" type="body"/>
          </p:nvPr>
        </p:nvSpPr>
        <p:spPr>
          <a:xfrm>
            <a:off x="311700" y="3502472"/>
            <a:ext cx="85206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6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7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Google Shape;14;p57"/>
          <p:cNvSpPr txBox="1"/>
          <p:nvPr>
            <p:ph idx="1" type="body"/>
          </p:nvPr>
        </p:nvSpPr>
        <p:spPr>
          <a:xfrm>
            <a:off x="311700" y="1259950"/>
            <a:ext cx="8520600" cy="4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5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8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58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5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9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">
  <p:cSld name="TITLE_AND_BODY_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0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Google Shape;25;p60"/>
          <p:cNvSpPr txBox="1"/>
          <p:nvPr>
            <p:ph idx="1" type="body"/>
          </p:nvPr>
        </p:nvSpPr>
        <p:spPr>
          <a:xfrm>
            <a:off x="311700" y="1259950"/>
            <a:ext cx="8520600" cy="4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6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0"/>
          <p:cNvSpPr txBox="1"/>
          <p:nvPr/>
        </p:nvSpPr>
        <p:spPr>
          <a:xfrm>
            <a:off x="-55350" y="76200"/>
            <a:ext cx="253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" name="Google Shape;28;p60"/>
          <p:cNvSpPr/>
          <p:nvPr/>
        </p:nvSpPr>
        <p:spPr>
          <a:xfrm>
            <a:off x="1425" y="0"/>
            <a:ext cx="2769900" cy="388500"/>
          </a:xfrm>
          <a:prstGeom prst="rect">
            <a:avLst/>
          </a:prstGeom>
          <a:solidFill>
            <a:srgbClr val="EFEFEF">
              <a:alpha val="5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9;p60"/>
          <p:cNvCxnSpPr/>
          <p:nvPr/>
        </p:nvCxnSpPr>
        <p:spPr>
          <a:xfrm flipH="1" rot="10800000">
            <a:off x="-5100" y="388496"/>
            <a:ext cx="9154200" cy="4800"/>
          </a:xfrm>
          <a:prstGeom prst="straightConnector1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60"/>
          <p:cNvSpPr txBox="1"/>
          <p:nvPr/>
        </p:nvSpPr>
        <p:spPr>
          <a:xfrm>
            <a:off x="97050" y="0"/>
            <a:ext cx="244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1.1 Brief History of Conversational AI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60"/>
          <p:cNvSpPr/>
          <p:nvPr/>
        </p:nvSpPr>
        <p:spPr>
          <a:xfrm>
            <a:off x="481393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0"/>
          <p:cNvSpPr txBox="1"/>
          <p:nvPr/>
        </p:nvSpPr>
        <p:spPr>
          <a:xfrm>
            <a:off x="2737050" y="0"/>
            <a:ext cx="3179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1.2 Modularized Task-Oriented Dialogue Systems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" name="Google Shape;33;p60"/>
          <p:cNvSpPr/>
          <p:nvPr/>
        </p:nvSpPr>
        <p:spPr>
          <a:xfrm>
            <a:off x="32894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0"/>
          <p:cNvSpPr/>
          <p:nvPr/>
        </p:nvSpPr>
        <p:spPr>
          <a:xfrm>
            <a:off x="34418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0"/>
          <p:cNvSpPr/>
          <p:nvPr/>
        </p:nvSpPr>
        <p:spPr>
          <a:xfrm>
            <a:off x="35942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0"/>
          <p:cNvSpPr/>
          <p:nvPr/>
        </p:nvSpPr>
        <p:spPr>
          <a:xfrm>
            <a:off x="31370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0"/>
          <p:cNvSpPr txBox="1"/>
          <p:nvPr/>
        </p:nvSpPr>
        <p:spPr>
          <a:xfrm>
            <a:off x="5888250" y="0"/>
            <a:ext cx="3108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1.3 Retrieval Based Chit-Chat Dialogue Systems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" name="Google Shape;38;p60"/>
          <p:cNvSpPr/>
          <p:nvPr/>
        </p:nvSpPr>
        <p:spPr>
          <a:xfrm>
            <a:off x="62612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0"/>
          <p:cNvSpPr/>
          <p:nvPr/>
        </p:nvSpPr>
        <p:spPr>
          <a:xfrm>
            <a:off x="61088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0"/>
          <p:cNvSpPr/>
          <p:nvPr/>
        </p:nvSpPr>
        <p:spPr>
          <a:xfrm>
            <a:off x="328993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0"/>
          <p:cNvSpPr/>
          <p:nvPr/>
        </p:nvSpPr>
        <p:spPr>
          <a:xfrm>
            <a:off x="6048400" y="5476333"/>
            <a:ext cx="3179400" cy="254100"/>
          </a:xfrm>
          <a:prstGeom prst="chevron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0"/>
          <p:cNvSpPr/>
          <p:nvPr/>
        </p:nvSpPr>
        <p:spPr>
          <a:xfrm>
            <a:off x="-82500" y="5476355"/>
            <a:ext cx="3108900" cy="2541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9982D3">
                  <a:alpha val="60000"/>
                </a:srgbClr>
              </a:gs>
              <a:gs pos="100000">
                <a:srgbClr val="82AFE6">
                  <a:alpha val="6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0"/>
          <p:cNvSpPr/>
          <p:nvPr/>
        </p:nvSpPr>
        <p:spPr>
          <a:xfrm>
            <a:off x="2978447" y="5476329"/>
            <a:ext cx="3108900" cy="254100"/>
          </a:xfrm>
          <a:prstGeom prst="chevron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0"/>
          <p:cNvSpPr txBox="1"/>
          <p:nvPr/>
        </p:nvSpPr>
        <p:spPr>
          <a:xfrm>
            <a:off x="-76200" y="5483446"/>
            <a:ext cx="2959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Conversational AI Overview</a:t>
            </a:r>
            <a:endParaRPr b="0" i="0" sz="1100" u="none" cap="none" strike="noStrike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" name="Google Shape;45;p60"/>
          <p:cNvSpPr txBox="1"/>
          <p:nvPr/>
        </p:nvSpPr>
        <p:spPr>
          <a:xfrm>
            <a:off x="3331850" y="5476306"/>
            <a:ext cx="2284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Generation based Conv. AI</a:t>
            </a:r>
            <a:endParaRPr b="0" i="0" sz="11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60"/>
          <p:cNvSpPr txBox="1"/>
          <p:nvPr/>
        </p:nvSpPr>
        <p:spPr>
          <a:xfrm>
            <a:off x="6182800" y="5476306"/>
            <a:ext cx="253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Challenges and Future Work</a:t>
            </a:r>
            <a:endParaRPr b="0" i="0" sz="11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">
  <p:cSld name="TITLE_AND_BODY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1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61"/>
          <p:cNvSpPr txBox="1"/>
          <p:nvPr>
            <p:ph idx="1" type="body"/>
          </p:nvPr>
        </p:nvSpPr>
        <p:spPr>
          <a:xfrm>
            <a:off x="311700" y="1259950"/>
            <a:ext cx="8520600" cy="4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0" name="Google Shape;50;p6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1"/>
          <p:cNvSpPr txBox="1"/>
          <p:nvPr/>
        </p:nvSpPr>
        <p:spPr>
          <a:xfrm>
            <a:off x="-55350" y="76200"/>
            <a:ext cx="253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61"/>
          <p:cNvSpPr/>
          <p:nvPr/>
        </p:nvSpPr>
        <p:spPr>
          <a:xfrm>
            <a:off x="2744625" y="0"/>
            <a:ext cx="3179400" cy="388500"/>
          </a:xfrm>
          <a:prstGeom prst="rect">
            <a:avLst/>
          </a:prstGeom>
          <a:solidFill>
            <a:srgbClr val="EFEFEF">
              <a:alpha val="5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" name="Google Shape;53;p61"/>
          <p:cNvCxnSpPr/>
          <p:nvPr/>
        </p:nvCxnSpPr>
        <p:spPr>
          <a:xfrm flipH="1" rot="10800000">
            <a:off x="-5100" y="388496"/>
            <a:ext cx="9154200" cy="4800"/>
          </a:xfrm>
          <a:prstGeom prst="straightConnector1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61"/>
          <p:cNvSpPr txBox="1"/>
          <p:nvPr/>
        </p:nvSpPr>
        <p:spPr>
          <a:xfrm>
            <a:off x="97050" y="0"/>
            <a:ext cx="2709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1.1 Brief History of Conversational AI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" name="Google Shape;55;p61"/>
          <p:cNvSpPr/>
          <p:nvPr/>
        </p:nvSpPr>
        <p:spPr>
          <a:xfrm>
            <a:off x="481393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1"/>
          <p:cNvSpPr txBox="1"/>
          <p:nvPr/>
        </p:nvSpPr>
        <p:spPr>
          <a:xfrm>
            <a:off x="2737050" y="0"/>
            <a:ext cx="3179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1.2 Modularized Task-Oriented Dialogue Systems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" name="Google Shape;57;p61"/>
          <p:cNvSpPr/>
          <p:nvPr/>
        </p:nvSpPr>
        <p:spPr>
          <a:xfrm>
            <a:off x="32894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1"/>
          <p:cNvSpPr/>
          <p:nvPr/>
        </p:nvSpPr>
        <p:spPr>
          <a:xfrm>
            <a:off x="34418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1"/>
          <p:cNvSpPr/>
          <p:nvPr/>
        </p:nvSpPr>
        <p:spPr>
          <a:xfrm>
            <a:off x="35942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1"/>
          <p:cNvSpPr/>
          <p:nvPr/>
        </p:nvSpPr>
        <p:spPr>
          <a:xfrm>
            <a:off x="31370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1"/>
          <p:cNvSpPr txBox="1"/>
          <p:nvPr/>
        </p:nvSpPr>
        <p:spPr>
          <a:xfrm>
            <a:off x="5888250" y="0"/>
            <a:ext cx="3108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1.3 Retrieval Based Chit-Chat Dialogue Systems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" name="Google Shape;62;p61"/>
          <p:cNvSpPr/>
          <p:nvPr/>
        </p:nvSpPr>
        <p:spPr>
          <a:xfrm>
            <a:off x="62612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1"/>
          <p:cNvSpPr/>
          <p:nvPr/>
        </p:nvSpPr>
        <p:spPr>
          <a:xfrm>
            <a:off x="61088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1"/>
          <p:cNvSpPr/>
          <p:nvPr/>
        </p:nvSpPr>
        <p:spPr>
          <a:xfrm>
            <a:off x="328993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1"/>
          <p:cNvSpPr/>
          <p:nvPr/>
        </p:nvSpPr>
        <p:spPr>
          <a:xfrm>
            <a:off x="6048400" y="5476333"/>
            <a:ext cx="3179400" cy="254100"/>
          </a:xfrm>
          <a:prstGeom prst="chevron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1"/>
          <p:cNvSpPr/>
          <p:nvPr/>
        </p:nvSpPr>
        <p:spPr>
          <a:xfrm>
            <a:off x="-82500" y="5476355"/>
            <a:ext cx="3108900" cy="2541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9982D3">
                  <a:alpha val="60000"/>
                </a:srgbClr>
              </a:gs>
              <a:gs pos="100000">
                <a:srgbClr val="82AFE6">
                  <a:alpha val="6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1"/>
          <p:cNvSpPr/>
          <p:nvPr/>
        </p:nvSpPr>
        <p:spPr>
          <a:xfrm>
            <a:off x="2978447" y="5476329"/>
            <a:ext cx="3108900" cy="254100"/>
          </a:xfrm>
          <a:prstGeom prst="chevron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1"/>
          <p:cNvSpPr txBox="1"/>
          <p:nvPr/>
        </p:nvSpPr>
        <p:spPr>
          <a:xfrm>
            <a:off x="-76200" y="5483446"/>
            <a:ext cx="2959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Conversational AI Overview</a:t>
            </a:r>
            <a:endParaRPr b="0" i="0" sz="1100" u="none" cap="none" strike="noStrike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" name="Google Shape;69;p61"/>
          <p:cNvSpPr txBox="1"/>
          <p:nvPr/>
        </p:nvSpPr>
        <p:spPr>
          <a:xfrm>
            <a:off x="3331850" y="5476306"/>
            <a:ext cx="2284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Generation based Conv. AI</a:t>
            </a:r>
            <a:endParaRPr b="0" i="0" sz="11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61"/>
          <p:cNvSpPr txBox="1"/>
          <p:nvPr/>
        </p:nvSpPr>
        <p:spPr>
          <a:xfrm>
            <a:off x="6182800" y="5476306"/>
            <a:ext cx="253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Challenges and Future Work</a:t>
            </a:r>
            <a:endParaRPr b="0" i="0" sz="11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3">
  <p:cSld name="TITLE_AND_BODY_2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2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62"/>
          <p:cNvSpPr txBox="1"/>
          <p:nvPr>
            <p:ph idx="1" type="body"/>
          </p:nvPr>
        </p:nvSpPr>
        <p:spPr>
          <a:xfrm>
            <a:off x="311700" y="1259950"/>
            <a:ext cx="8520600" cy="4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" name="Google Shape;74;p6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62"/>
          <p:cNvSpPr txBox="1"/>
          <p:nvPr/>
        </p:nvSpPr>
        <p:spPr>
          <a:xfrm>
            <a:off x="-55350" y="76200"/>
            <a:ext cx="253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76;p62"/>
          <p:cNvSpPr/>
          <p:nvPr/>
        </p:nvSpPr>
        <p:spPr>
          <a:xfrm>
            <a:off x="5945025" y="0"/>
            <a:ext cx="3204000" cy="388500"/>
          </a:xfrm>
          <a:prstGeom prst="rect">
            <a:avLst/>
          </a:prstGeom>
          <a:solidFill>
            <a:srgbClr val="EFEFEF">
              <a:alpha val="5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62"/>
          <p:cNvCxnSpPr/>
          <p:nvPr/>
        </p:nvCxnSpPr>
        <p:spPr>
          <a:xfrm flipH="1" rot="10800000">
            <a:off x="-5100" y="388496"/>
            <a:ext cx="9154200" cy="4800"/>
          </a:xfrm>
          <a:prstGeom prst="straightConnector1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62"/>
          <p:cNvSpPr txBox="1"/>
          <p:nvPr/>
        </p:nvSpPr>
        <p:spPr>
          <a:xfrm>
            <a:off x="97050" y="0"/>
            <a:ext cx="2709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1.1 Brief History of Conversational AI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" name="Google Shape;79;p62"/>
          <p:cNvSpPr/>
          <p:nvPr/>
        </p:nvSpPr>
        <p:spPr>
          <a:xfrm>
            <a:off x="481393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2"/>
          <p:cNvSpPr txBox="1"/>
          <p:nvPr/>
        </p:nvSpPr>
        <p:spPr>
          <a:xfrm>
            <a:off x="2737050" y="0"/>
            <a:ext cx="3179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1.2 Modularized Task-Oriented Dialogue Systems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1" name="Google Shape;81;p62"/>
          <p:cNvSpPr/>
          <p:nvPr/>
        </p:nvSpPr>
        <p:spPr>
          <a:xfrm>
            <a:off x="32894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2"/>
          <p:cNvSpPr/>
          <p:nvPr/>
        </p:nvSpPr>
        <p:spPr>
          <a:xfrm>
            <a:off x="34418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2"/>
          <p:cNvSpPr/>
          <p:nvPr/>
        </p:nvSpPr>
        <p:spPr>
          <a:xfrm>
            <a:off x="35942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2"/>
          <p:cNvSpPr/>
          <p:nvPr/>
        </p:nvSpPr>
        <p:spPr>
          <a:xfrm>
            <a:off x="31370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2"/>
          <p:cNvSpPr txBox="1"/>
          <p:nvPr/>
        </p:nvSpPr>
        <p:spPr>
          <a:xfrm>
            <a:off x="5888250" y="0"/>
            <a:ext cx="3108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1.3 Retrieval Based Chit-Chat Dialogue Systems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" name="Google Shape;86;p62"/>
          <p:cNvSpPr/>
          <p:nvPr/>
        </p:nvSpPr>
        <p:spPr>
          <a:xfrm>
            <a:off x="62612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62"/>
          <p:cNvSpPr/>
          <p:nvPr/>
        </p:nvSpPr>
        <p:spPr>
          <a:xfrm>
            <a:off x="6108858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2"/>
          <p:cNvSpPr/>
          <p:nvPr/>
        </p:nvSpPr>
        <p:spPr>
          <a:xfrm>
            <a:off x="328993" y="241317"/>
            <a:ext cx="91500" cy="91800"/>
          </a:xfrm>
          <a:prstGeom prst="flowChartConnector">
            <a:avLst/>
          </a:prstGeom>
          <a:noFill/>
          <a:ln cap="flat" cmpd="sng" w="9525">
            <a:solidFill>
              <a:srgbClr val="9982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62"/>
          <p:cNvSpPr/>
          <p:nvPr/>
        </p:nvSpPr>
        <p:spPr>
          <a:xfrm>
            <a:off x="6048400" y="5476333"/>
            <a:ext cx="3179400" cy="254100"/>
          </a:xfrm>
          <a:prstGeom prst="chevron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62"/>
          <p:cNvSpPr/>
          <p:nvPr/>
        </p:nvSpPr>
        <p:spPr>
          <a:xfrm>
            <a:off x="-82500" y="5476355"/>
            <a:ext cx="3108900" cy="2541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9982D3">
                  <a:alpha val="60000"/>
                </a:srgbClr>
              </a:gs>
              <a:gs pos="100000">
                <a:srgbClr val="82AFE6">
                  <a:alpha val="6000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2"/>
          <p:cNvSpPr/>
          <p:nvPr/>
        </p:nvSpPr>
        <p:spPr>
          <a:xfrm>
            <a:off x="2978447" y="5476329"/>
            <a:ext cx="3108900" cy="254100"/>
          </a:xfrm>
          <a:prstGeom prst="chevron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2"/>
          <p:cNvSpPr txBox="1"/>
          <p:nvPr/>
        </p:nvSpPr>
        <p:spPr>
          <a:xfrm>
            <a:off x="-76200" y="5483446"/>
            <a:ext cx="2959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Conversational AI Overview</a:t>
            </a:r>
            <a:endParaRPr b="0" i="0" sz="1100" u="none" cap="none" strike="noStrike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93;p62"/>
          <p:cNvSpPr txBox="1"/>
          <p:nvPr/>
        </p:nvSpPr>
        <p:spPr>
          <a:xfrm>
            <a:off x="3331850" y="5476306"/>
            <a:ext cx="2284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Generation based Conv. AI</a:t>
            </a:r>
            <a:endParaRPr b="0" i="0" sz="11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" name="Google Shape;94;p62"/>
          <p:cNvSpPr txBox="1"/>
          <p:nvPr/>
        </p:nvSpPr>
        <p:spPr>
          <a:xfrm>
            <a:off x="6182800" y="5476306"/>
            <a:ext cx="253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Challenges and Future Work</a:t>
            </a:r>
            <a:endParaRPr b="0" i="0" sz="11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3"/>
          <p:cNvSpPr txBox="1"/>
          <p:nvPr>
            <p:ph type="title"/>
          </p:nvPr>
        </p:nvSpPr>
        <p:spPr>
          <a:xfrm>
            <a:off x="311700" y="785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63"/>
          <p:cNvSpPr txBox="1"/>
          <p:nvPr>
            <p:ph idx="1" type="body"/>
          </p:nvPr>
        </p:nvSpPr>
        <p:spPr>
          <a:xfrm>
            <a:off x="311700" y="1534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8" name="Google Shape;98;p6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63"/>
          <p:cNvSpPr txBox="1"/>
          <p:nvPr/>
        </p:nvSpPr>
        <p:spPr>
          <a:xfrm>
            <a:off x="20850" y="76200"/>
            <a:ext cx="2534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874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0" sz="1100" u="none" cap="none" strike="noStrike">
              <a:solidFill>
                <a:srgbClr val="8874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4"/>
          <p:cNvSpPr txBox="1"/>
          <p:nvPr>
            <p:ph type="title"/>
          </p:nvPr>
        </p:nvSpPr>
        <p:spPr>
          <a:xfrm>
            <a:off x="311700" y="145288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64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3" name="Google Shape;103;p64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4" name="Google Shape;104;p6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>
            <p:ph type="title"/>
          </p:nvPr>
        </p:nvSpPr>
        <p:spPr>
          <a:xfrm>
            <a:off x="311700" y="145288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  <a:defRPr b="0" i="0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5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5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arxiv.org/abs/2108.0725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esearch.aimultiple.com/gpt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982D3"/>
            </a:gs>
            <a:gs pos="100000">
              <a:srgbClr val="7B9BE1"/>
            </a:gs>
          </a:gsLst>
          <a:lin ang="2700006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/>
          <p:nvPr/>
        </p:nvSpPr>
        <p:spPr>
          <a:xfrm>
            <a:off x="8825" y="4453525"/>
            <a:ext cx="9144000" cy="126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 txBox="1"/>
          <p:nvPr>
            <p:ph idx="12" type="sldNum"/>
          </p:nvPr>
        </p:nvSpPr>
        <p:spPr>
          <a:xfrm>
            <a:off x="8472458" y="6908469"/>
            <a:ext cx="5487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"/>
          <p:cNvSpPr txBox="1"/>
          <p:nvPr>
            <p:ph type="title"/>
          </p:nvPr>
        </p:nvSpPr>
        <p:spPr>
          <a:xfrm>
            <a:off x="350400" y="316325"/>
            <a:ext cx="84432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Prompting: Generalized Approach for Pre-trained Language Models</a:t>
            </a:r>
            <a:endParaRPr b="1" sz="4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45720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Deep Learning Architectures </a:t>
            </a:r>
            <a:br>
              <a:rPr b="1" lang="en" sz="15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5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COMP5214 / ELEC 5680</a:t>
            </a:r>
            <a:endParaRPr b="1" sz="15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Cahyawijaya</a:t>
            </a:r>
            <a:endParaRPr b="1"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Centre for Artificial Intelligence Research (CAiRE)</a:t>
            </a:r>
            <a:endParaRPr b="1" sz="15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Hong Kong University of Science &amp; Technology</a:t>
            </a:r>
            <a:endParaRPr sz="2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4" name="Google Shape;13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7550" y="4810050"/>
            <a:ext cx="1497699" cy="4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488" y="4713632"/>
            <a:ext cx="2193281" cy="672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754b6533d_1_90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g12754b6533d_1_90"/>
          <p:cNvSpPr txBox="1"/>
          <p:nvPr>
            <p:ph type="title"/>
          </p:nvPr>
        </p:nvSpPr>
        <p:spPr>
          <a:xfrm>
            <a:off x="305625" y="741625"/>
            <a:ext cx="31005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chemeClr val="dk1"/>
                </a:solidFill>
              </a:rPr>
              <a:t>GPT3 on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chemeClr val="dk1"/>
                </a:solidFill>
              </a:rPr>
              <a:t>Machine Translation</a:t>
            </a:r>
            <a:endParaRPr sz="2500"/>
          </a:p>
        </p:txBody>
      </p:sp>
      <p:pic>
        <p:nvPicPr>
          <p:cNvPr id="210" name="Google Shape;210;g12754b6533d_1_90"/>
          <p:cNvPicPr preferRelativeResize="0"/>
          <p:nvPr/>
        </p:nvPicPr>
        <p:blipFill rotWithShape="1">
          <a:blip r:embed="rId3">
            <a:alphaModFix/>
          </a:blip>
          <a:srcRect b="44521" l="3104" r="5579" t="0"/>
          <a:stretch/>
        </p:blipFill>
        <p:spPr>
          <a:xfrm>
            <a:off x="3437900" y="236600"/>
            <a:ext cx="5394404" cy="17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2754b6533d_1_90"/>
          <p:cNvPicPr preferRelativeResize="0"/>
          <p:nvPr/>
        </p:nvPicPr>
        <p:blipFill rotWithShape="1">
          <a:blip r:embed="rId4">
            <a:alphaModFix/>
          </a:blip>
          <a:srcRect b="34245" l="9609" r="10107" t="7154"/>
          <a:stretch/>
        </p:blipFill>
        <p:spPr>
          <a:xfrm>
            <a:off x="221200" y="2088250"/>
            <a:ext cx="5753600" cy="15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2754b6533d_1_90"/>
          <p:cNvPicPr preferRelativeResize="0"/>
          <p:nvPr/>
        </p:nvPicPr>
        <p:blipFill rotWithShape="1">
          <a:blip r:embed="rId5">
            <a:alphaModFix/>
          </a:blip>
          <a:srcRect b="23130" l="0" r="0" t="0"/>
          <a:stretch/>
        </p:blipFill>
        <p:spPr>
          <a:xfrm>
            <a:off x="3500350" y="3614700"/>
            <a:ext cx="5331949" cy="19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2754b6533d_1_90"/>
          <p:cNvSpPr txBox="1"/>
          <p:nvPr>
            <p:ph type="title"/>
          </p:nvPr>
        </p:nvSpPr>
        <p:spPr>
          <a:xfrm>
            <a:off x="337425" y="4182525"/>
            <a:ext cx="30369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chemeClr val="dk1"/>
                </a:solidFill>
              </a:rPr>
              <a:t>GPT3 on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chemeClr val="dk1"/>
                </a:solidFill>
              </a:rPr>
              <a:t>SuperGLUE</a:t>
            </a:r>
            <a:endParaRPr sz="2500"/>
          </a:p>
        </p:txBody>
      </p:sp>
      <p:sp>
        <p:nvSpPr>
          <p:cNvPr id="214" name="Google Shape;214;g12754b6533d_1_90"/>
          <p:cNvSpPr txBox="1"/>
          <p:nvPr>
            <p:ph type="title"/>
          </p:nvPr>
        </p:nvSpPr>
        <p:spPr>
          <a:xfrm>
            <a:off x="5971100" y="2391900"/>
            <a:ext cx="30369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chemeClr val="dk1"/>
                </a:solidFill>
              </a:rPr>
              <a:t>GPT3 on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chemeClr val="dk1"/>
                </a:solidFill>
              </a:rPr>
              <a:t>Cloze Completion</a:t>
            </a:r>
            <a:endParaRPr sz="2500"/>
          </a:p>
        </p:txBody>
      </p:sp>
      <p:sp>
        <p:nvSpPr>
          <p:cNvPr id="215" name="Google Shape;215;g12754b6533d_1_90"/>
          <p:cNvSpPr/>
          <p:nvPr/>
        </p:nvSpPr>
        <p:spPr>
          <a:xfrm>
            <a:off x="6861975" y="345300"/>
            <a:ext cx="548700" cy="1602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2754b6533d_1_90"/>
          <p:cNvSpPr/>
          <p:nvPr/>
        </p:nvSpPr>
        <p:spPr>
          <a:xfrm>
            <a:off x="5585625" y="345300"/>
            <a:ext cx="548700" cy="1602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2754b6533d_1_90"/>
          <p:cNvSpPr/>
          <p:nvPr/>
        </p:nvSpPr>
        <p:spPr>
          <a:xfrm>
            <a:off x="8138325" y="345300"/>
            <a:ext cx="548700" cy="1602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2754b6533d_1_90"/>
          <p:cNvSpPr/>
          <p:nvPr/>
        </p:nvSpPr>
        <p:spPr>
          <a:xfrm>
            <a:off x="1827775" y="2169325"/>
            <a:ext cx="2006400" cy="1344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2754b6533d_1_90"/>
          <p:cNvSpPr/>
          <p:nvPr/>
        </p:nvSpPr>
        <p:spPr>
          <a:xfrm>
            <a:off x="5036925" y="3677500"/>
            <a:ext cx="1257300" cy="899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2754b6533d_1_90"/>
          <p:cNvSpPr/>
          <p:nvPr/>
        </p:nvSpPr>
        <p:spPr>
          <a:xfrm>
            <a:off x="7505925" y="3677500"/>
            <a:ext cx="548700" cy="899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2754b6533d_1_90"/>
          <p:cNvSpPr/>
          <p:nvPr/>
        </p:nvSpPr>
        <p:spPr>
          <a:xfrm>
            <a:off x="6861975" y="4576600"/>
            <a:ext cx="1901400" cy="899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2754b6533d_1_90"/>
          <p:cNvSpPr/>
          <p:nvPr/>
        </p:nvSpPr>
        <p:spPr>
          <a:xfrm>
            <a:off x="5687138" y="4576600"/>
            <a:ext cx="548700" cy="899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754b6533d_1_208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g12754b6533d_1_208"/>
          <p:cNvSpPr txBox="1"/>
          <p:nvPr>
            <p:ph type="title"/>
          </p:nvPr>
        </p:nvSpPr>
        <p:spPr>
          <a:xfrm>
            <a:off x="311700" y="404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Learning | PET</a:t>
            </a:r>
            <a:endParaRPr/>
          </a:p>
        </p:txBody>
      </p:sp>
      <p:pic>
        <p:nvPicPr>
          <p:cNvPr id="229" name="Google Shape;229;g12754b6533d_1_208"/>
          <p:cNvPicPr preferRelativeResize="0"/>
          <p:nvPr/>
        </p:nvPicPr>
        <p:blipFill rotWithShape="1">
          <a:blip r:embed="rId3">
            <a:alphaModFix/>
          </a:blip>
          <a:srcRect b="30138" l="0" r="0" t="0"/>
          <a:stretch/>
        </p:blipFill>
        <p:spPr>
          <a:xfrm>
            <a:off x="1960375" y="1062499"/>
            <a:ext cx="5223262" cy="44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754b6533d_1_216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g12754b6533d_1_216"/>
          <p:cNvSpPr txBox="1"/>
          <p:nvPr>
            <p:ph type="title"/>
          </p:nvPr>
        </p:nvSpPr>
        <p:spPr>
          <a:xfrm>
            <a:off x="311700" y="404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Learning | iPET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g12754b6533d_1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9500"/>
            <a:ext cx="8839203" cy="3013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754b6533d_1_229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g12754b6533d_1_229"/>
          <p:cNvSpPr txBox="1"/>
          <p:nvPr>
            <p:ph type="title"/>
          </p:nvPr>
        </p:nvSpPr>
        <p:spPr>
          <a:xfrm>
            <a:off x="311700" y="404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Learning | Result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3" name="Google Shape;243;g12754b6533d_1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75" y="1297550"/>
            <a:ext cx="8243859" cy="398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2754b6533d_1_229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(Schick and Schütze, 2021): Exploiting Cloze Questions for Few Shot Text Classification and Natural Language Inference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754b6533d_1_236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g12754b6533d_1_236"/>
          <p:cNvSpPr txBox="1"/>
          <p:nvPr>
            <p:ph type="title"/>
          </p:nvPr>
        </p:nvSpPr>
        <p:spPr>
          <a:xfrm>
            <a:off x="311700" y="404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Learning | Result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1" name="Google Shape;251;g12754b6533d_1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89" y="1391350"/>
            <a:ext cx="8681611" cy="3561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2754b6533d_1_236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(Schick and Schütze, 2021): </a:t>
            </a:r>
            <a:r>
              <a:rPr lang="en" sz="1100"/>
              <a:t>It’s Not Just Size That Matters:Small Language Models Are Also Few-Shot Learners</a:t>
            </a:r>
            <a:endParaRPr sz="1100"/>
          </a:p>
        </p:txBody>
      </p:sp>
      <p:sp>
        <p:nvSpPr>
          <p:cNvPr id="253" name="Google Shape;253;g12754b6533d_1_236"/>
          <p:cNvSpPr/>
          <p:nvPr/>
        </p:nvSpPr>
        <p:spPr>
          <a:xfrm>
            <a:off x="296425" y="3359500"/>
            <a:ext cx="8520600" cy="1441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754b6533d_1_193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g12754b6533d_1_193"/>
          <p:cNvSpPr txBox="1"/>
          <p:nvPr>
            <p:ph type="title"/>
          </p:nvPr>
        </p:nvSpPr>
        <p:spPr>
          <a:xfrm>
            <a:off x="311700" y="404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Learning | Result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g12754b6533d_1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06" y="1183750"/>
            <a:ext cx="8919782" cy="39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2754b6533d_1_193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</a:t>
            </a:r>
            <a:r>
              <a:rPr lang="en" sz="1100"/>
              <a:t>Scao and Rush, 2021)</a:t>
            </a:r>
            <a:r>
              <a:rPr lang="en" sz="1100"/>
              <a:t>: </a:t>
            </a:r>
            <a:r>
              <a:rPr lang="en" sz="1100"/>
              <a:t>How Many Data Points is a Prompt Worth?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54b6533d_1_280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g12754b6533d_1_280"/>
          <p:cNvSpPr txBox="1"/>
          <p:nvPr>
            <p:ph type="title"/>
          </p:nvPr>
        </p:nvSpPr>
        <p:spPr>
          <a:xfrm>
            <a:off x="311700" y="404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 Tuning | Adapter</a:t>
            </a:r>
            <a:endParaRPr/>
          </a:p>
        </p:txBody>
      </p:sp>
      <p:sp>
        <p:nvSpPr>
          <p:cNvPr id="268" name="Google Shape;268;g12754b6533d_1_280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</a:t>
            </a:r>
            <a:r>
              <a:rPr lang="en" sz="1100"/>
              <a:t>Houlsby</a:t>
            </a:r>
            <a:r>
              <a:rPr lang="en" sz="1100"/>
              <a:t> et al., 2019): </a:t>
            </a:r>
            <a:r>
              <a:rPr lang="en" sz="1100"/>
              <a:t>Parameter-Efficient Transfer Learning for NLP</a:t>
            </a:r>
            <a:endParaRPr sz="1100"/>
          </a:p>
        </p:txBody>
      </p:sp>
      <p:pic>
        <p:nvPicPr>
          <p:cNvPr id="269" name="Google Shape;269;g12754b6533d_1_280"/>
          <p:cNvPicPr preferRelativeResize="0"/>
          <p:nvPr/>
        </p:nvPicPr>
        <p:blipFill rotWithShape="1">
          <a:blip r:embed="rId3">
            <a:alphaModFix/>
          </a:blip>
          <a:srcRect b="0" l="0" r="53288" t="0"/>
          <a:stretch/>
        </p:blipFill>
        <p:spPr>
          <a:xfrm>
            <a:off x="5197025" y="1173375"/>
            <a:ext cx="2329875" cy="36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2754b6533d_1_280"/>
          <p:cNvPicPr preferRelativeResize="0"/>
          <p:nvPr/>
        </p:nvPicPr>
        <p:blipFill rotWithShape="1">
          <a:blip r:embed="rId4">
            <a:alphaModFix/>
          </a:blip>
          <a:srcRect b="0" l="40814" r="0" t="0"/>
          <a:stretch/>
        </p:blipFill>
        <p:spPr>
          <a:xfrm>
            <a:off x="1295625" y="1277088"/>
            <a:ext cx="2428150" cy="34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2754b6533d_1_280"/>
          <p:cNvSpPr txBox="1"/>
          <p:nvPr/>
        </p:nvSpPr>
        <p:spPr>
          <a:xfrm>
            <a:off x="1210250" y="4764250"/>
            <a:ext cx="25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Classifier Head Tuning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g12754b6533d_1_280"/>
          <p:cNvSpPr txBox="1"/>
          <p:nvPr/>
        </p:nvSpPr>
        <p:spPr>
          <a:xfrm>
            <a:off x="5428813" y="4764250"/>
            <a:ext cx="186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Adapter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Tuning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754b6533d_1_293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g12754b6533d_1_293"/>
          <p:cNvSpPr txBox="1"/>
          <p:nvPr>
            <p:ph type="title"/>
          </p:nvPr>
        </p:nvSpPr>
        <p:spPr>
          <a:xfrm>
            <a:off x="311700" y="404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Prompt Tuning | Adapter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g12754b6533d_1_293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(Houlsby et al., 2019): Parameter-Efficient Transfer Learning for NLP</a:t>
            </a:r>
            <a:endParaRPr sz="1100"/>
          </a:p>
        </p:txBody>
      </p:sp>
      <p:pic>
        <p:nvPicPr>
          <p:cNvPr id="280" name="Google Shape;280;g12754b6533d_1_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758" y="1183750"/>
            <a:ext cx="5778492" cy="397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754b6533d_1_261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g12754b6533d_1_261"/>
          <p:cNvSpPr txBox="1"/>
          <p:nvPr>
            <p:ph type="title"/>
          </p:nvPr>
        </p:nvSpPr>
        <p:spPr>
          <a:xfrm>
            <a:off x="311700" y="404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 Tuning</a:t>
            </a:r>
            <a:endParaRPr/>
          </a:p>
        </p:txBody>
      </p:sp>
      <p:sp>
        <p:nvSpPr>
          <p:cNvPr id="287" name="Google Shape;287;g12754b6533d_1_261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(Lester et al., </a:t>
            </a:r>
            <a:r>
              <a:rPr lang="en" sz="1100"/>
              <a:t>2</a:t>
            </a:r>
            <a:r>
              <a:rPr lang="en" sz="1100"/>
              <a:t>021): The Power of Scale for Parameter-Efficient Prompt Tuning</a:t>
            </a:r>
            <a:endParaRPr sz="1100"/>
          </a:p>
        </p:txBody>
      </p:sp>
      <p:pic>
        <p:nvPicPr>
          <p:cNvPr id="288" name="Google Shape;288;g12754b6533d_1_261"/>
          <p:cNvPicPr preferRelativeResize="0"/>
          <p:nvPr/>
        </p:nvPicPr>
        <p:blipFill rotWithShape="1">
          <a:blip r:embed="rId3">
            <a:alphaModFix/>
          </a:blip>
          <a:srcRect b="0" l="0" r="0" t="11559"/>
          <a:stretch/>
        </p:blipFill>
        <p:spPr>
          <a:xfrm>
            <a:off x="463538" y="1119400"/>
            <a:ext cx="8216925" cy="40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754b6533d_1_308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g12754b6533d_1_308"/>
          <p:cNvSpPr txBox="1"/>
          <p:nvPr>
            <p:ph type="title"/>
          </p:nvPr>
        </p:nvSpPr>
        <p:spPr>
          <a:xfrm>
            <a:off x="311700" y="404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 Tuning | Result</a:t>
            </a:r>
            <a:endParaRPr/>
          </a:p>
        </p:txBody>
      </p:sp>
      <p:sp>
        <p:nvSpPr>
          <p:cNvPr id="295" name="Google Shape;295;g12754b6533d_1_308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(Lester et al., 2021): The Power of Scale for Parameter-Efficient Prompt Tuning</a:t>
            </a:r>
            <a:endParaRPr sz="1100"/>
          </a:p>
        </p:txBody>
      </p:sp>
      <p:pic>
        <p:nvPicPr>
          <p:cNvPr id="296" name="Google Shape;296;g12754b6533d_1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350" y="979100"/>
            <a:ext cx="5329300" cy="4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ee2e492a_1_5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141" name="Google Shape;141;ge8ee2e492a_1_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ge8ee2e492a_1_5"/>
          <p:cNvSpPr txBox="1"/>
          <p:nvPr>
            <p:ph idx="1" type="body"/>
          </p:nvPr>
        </p:nvSpPr>
        <p:spPr>
          <a:xfrm>
            <a:off x="387900" y="1183750"/>
            <a:ext cx="8520600" cy="4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Pre-training &amp; Fine-tuning Regime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Scale of Language Models over Time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Generalization of Large Pre-trained Language Models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Prompt-based In-Context Learning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Prompt-based Training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Prompt-Tuning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Prompt-based Multi-task Pre-training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en" sz="2200"/>
              <a:t>Conclusion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754b6533d_1_316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g12754b6533d_1_316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Input-Dependent </a:t>
            </a:r>
            <a:r>
              <a:rPr lang="en">
                <a:solidFill>
                  <a:schemeClr val="dk1"/>
                </a:solidFill>
              </a:rPr>
              <a:t>Prompt Tuning (ID-PT)</a:t>
            </a:r>
            <a:endParaRPr/>
          </a:p>
        </p:txBody>
      </p:sp>
      <p:sp>
        <p:nvSpPr>
          <p:cNvPr id="303" name="Google Shape;303;g12754b6533d_1_316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(Levine et al., 2022): Standing on the Shoulders of Giant Frozen Language Models</a:t>
            </a:r>
            <a:endParaRPr sz="1100"/>
          </a:p>
        </p:txBody>
      </p:sp>
      <p:pic>
        <p:nvPicPr>
          <p:cNvPr id="304" name="Google Shape;304;g12754b6533d_1_316"/>
          <p:cNvPicPr preferRelativeResize="0"/>
          <p:nvPr/>
        </p:nvPicPr>
        <p:blipFill rotWithShape="1">
          <a:blip r:embed="rId3">
            <a:alphaModFix/>
          </a:blip>
          <a:srcRect b="0" l="0" r="56305" t="0"/>
          <a:stretch/>
        </p:blipFill>
        <p:spPr>
          <a:xfrm>
            <a:off x="2005925" y="1104450"/>
            <a:ext cx="173972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2754b6533d_1_316"/>
          <p:cNvPicPr preferRelativeResize="0"/>
          <p:nvPr/>
        </p:nvPicPr>
        <p:blipFill rotWithShape="1">
          <a:blip r:embed="rId3">
            <a:alphaModFix/>
          </a:blip>
          <a:srcRect b="0" l="44717" r="0" t="0"/>
          <a:stretch/>
        </p:blipFill>
        <p:spPr>
          <a:xfrm>
            <a:off x="5444700" y="1104450"/>
            <a:ext cx="22010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2754b6533d_1_316"/>
          <p:cNvSpPr txBox="1"/>
          <p:nvPr/>
        </p:nvSpPr>
        <p:spPr>
          <a:xfrm>
            <a:off x="1712225" y="4740900"/>
            <a:ext cx="25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Prompt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Tuning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g12754b6533d_1_316"/>
          <p:cNvSpPr txBox="1"/>
          <p:nvPr/>
        </p:nvSpPr>
        <p:spPr>
          <a:xfrm>
            <a:off x="5428831" y="4535650"/>
            <a:ext cx="274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Input-Dependent 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Prompt Tuning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754b6533d_1_333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g12754b6533d_1_333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ID-PT | Result</a:t>
            </a:r>
            <a:endParaRPr/>
          </a:p>
        </p:txBody>
      </p:sp>
      <p:sp>
        <p:nvSpPr>
          <p:cNvPr id="314" name="Google Shape;314;g12754b6533d_1_333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(Levine et al., 2022): Standing on the Shoulders of Giant Frozen Language Models</a:t>
            </a:r>
            <a:endParaRPr sz="1100"/>
          </a:p>
        </p:txBody>
      </p:sp>
      <p:pic>
        <p:nvPicPr>
          <p:cNvPr id="315" name="Google Shape;315;g12754b6533d_1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938" y="1032825"/>
            <a:ext cx="6230125" cy="42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754b6533d_1_344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g12754b6533d_1_344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ID-PT | </a:t>
            </a:r>
            <a:r>
              <a:rPr lang="en">
                <a:solidFill>
                  <a:schemeClr val="dk1"/>
                </a:solidFill>
              </a:rPr>
              <a:t>Retrieve-Read </a:t>
            </a:r>
            <a:endParaRPr/>
          </a:p>
        </p:txBody>
      </p:sp>
      <p:sp>
        <p:nvSpPr>
          <p:cNvPr id="322" name="Google Shape;322;g12754b6533d_1_344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(Levine et al., 2022): Standing on the Shoulders of Giant Frozen Language Models</a:t>
            </a:r>
            <a:endParaRPr sz="1100"/>
          </a:p>
        </p:txBody>
      </p:sp>
      <p:pic>
        <p:nvPicPr>
          <p:cNvPr id="323" name="Google Shape;323;g12754b6533d_1_344"/>
          <p:cNvPicPr preferRelativeResize="0"/>
          <p:nvPr/>
        </p:nvPicPr>
        <p:blipFill rotWithShape="1">
          <a:blip r:embed="rId3">
            <a:alphaModFix/>
          </a:blip>
          <a:srcRect b="0" l="47905" r="0" t="0"/>
          <a:stretch/>
        </p:blipFill>
        <p:spPr>
          <a:xfrm>
            <a:off x="5152149" y="1097000"/>
            <a:ext cx="2159976" cy="39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2754b6533d_1_344"/>
          <p:cNvPicPr preferRelativeResize="0"/>
          <p:nvPr/>
        </p:nvPicPr>
        <p:blipFill rotWithShape="1">
          <a:blip r:embed="rId3">
            <a:alphaModFix/>
          </a:blip>
          <a:srcRect b="0" l="0" r="53831" t="0"/>
          <a:stretch/>
        </p:blipFill>
        <p:spPr>
          <a:xfrm>
            <a:off x="1917875" y="1097000"/>
            <a:ext cx="1914202" cy="39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2754b6533d_1_344"/>
          <p:cNvSpPr txBox="1"/>
          <p:nvPr/>
        </p:nvSpPr>
        <p:spPr>
          <a:xfrm>
            <a:off x="1559825" y="4893300"/>
            <a:ext cx="25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Common Retrieve-Read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g12754b6533d_1_344"/>
          <p:cNvSpPr txBox="1"/>
          <p:nvPr/>
        </p:nvSpPr>
        <p:spPr>
          <a:xfrm>
            <a:off x="4905143" y="4893300"/>
            <a:ext cx="27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Frozen Retrieve-Read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754b6533d_1_365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g12754b6533d_1_365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ID-PT | Retrieve-Read Result</a:t>
            </a:r>
            <a:endParaRPr/>
          </a:p>
        </p:txBody>
      </p:sp>
      <p:sp>
        <p:nvSpPr>
          <p:cNvPr id="333" name="Google Shape;333;g12754b6533d_1_365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(Levine et al., 2022): Standing on the Shoulders of Giant Frozen Language Models</a:t>
            </a:r>
            <a:endParaRPr sz="1100"/>
          </a:p>
        </p:txBody>
      </p:sp>
      <p:pic>
        <p:nvPicPr>
          <p:cNvPr id="334" name="Google Shape;334;g12754b6533d_1_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8438"/>
            <a:ext cx="8839198" cy="325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754b6533d_1_354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g12754b6533d_1_354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ID-PT | LM Recursion</a:t>
            </a:r>
            <a:endParaRPr/>
          </a:p>
        </p:txBody>
      </p:sp>
      <p:sp>
        <p:nvSpPr>
          <p:cNvPr id="341" name="Google Shape;341;g12754b6533d_1_354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(Levine et al., 2022): Standing on the Shoulders of Giant Frozen Language Models</a:t>
            </a:r>
            <a:endParaRPr sz="1100"/>
          </a:p>
        </p:txBody>
      </p:sp>
      <p:pic>
        <p:nvPicPr>
          <p:cNvPr id="342" name="Google Shape;342;g12754b6533d_1_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038" y="1009100"/>
            <a:ext cx="5983925" cy="39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2754b6533d_1_354"/>
          <p:cNvSpPr txBox="1"/>
          <p:nvPr/>
        </p:nvSpPr>
        <p:spPr>
          <a:xfrm>
            <a:off x="1788425" y="4893300"/>
            <a:ext cx="25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Textual Recursion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g12754b6533d_1_354"/>
          <p:cNvSpPr txBox="1"/>
          <p:nvPr/>
        </p:nvSpPr>
        <p:spPr>
          <a:xfrm>
            <a:off x="5201193" y="4893300"/>
            <a:ext cx="27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Neural Recursion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754b6533d_1_378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g12754b6533d_1_378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ID-PT | LM Recursion Result</a:t>
            </a:r>
            <a:endParaRPr/>
          </a:p>
        </p:txBody>
      </p:sp>
      <p:sp>
        <p:nvSpPr>
          <p:cNvPr id="351" name="Google Shape;351;g12754b6533d_1_378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(Levine et al., 2022): Standing on the Shoulders of Giant Frozen Language Models</a:t>
            </a:r>
            <a:endParaRPr sz="1100"/>
          </a:p>
        </p:txBody>
      </p:sp>
      <p:pic>
        <p:nvPicPr>
          <p:cNvPr id="352" name="Google Shape;352;g12754b6533d_1_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7475"/>
            <a:ext cx="8839199" cy="134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754b6533d_1_1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g12754b6533d_1_1"/>
          <p:cNvSpPr txBox="1"/>
          <p:nvPr>
            <p:ph idx="1" type="body"/>
          </p:nvPr>
        </p:nvSpPr>
        <p:spPr>
          <a:xfrm>
            <a:off x="387900" y="1183750"/>
            <a:ext cx="8520600" cy="4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Convert downstream task into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text-to-text prompting format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Perform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2nd-phase pre-training </a:t>
            </a:r>
            <a:r>
              <a:rPr lang="en" sz="2200"/>
              <a:t>on a pre-trained LM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Perform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Masked Language Modeling (MLM)</a:t>
            </a:r>
            <a:r>
              <a:rPr lang="en" sz="2200"/>
              <a:t> on training &amp; validation set of the downstream task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Evaluate the model on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similar /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completely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different tasks</a:t>
            </a:r>
            <a:endParaRPr b="1"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g12754b6533d_1_1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</a:t>
            </a:r>
            <a:r>
              <a:rPr lang="en">
                <a:solidFill>
                  <a:schemeClr val="dk1"/>
                </a:solidFill>
              </a:rPr>
              <a:t>Multitask </a:t>
            </a:r>
            <a:r>
              <a:rPr lang="en">
                <a:solidFill>
                  <a:schemeClr val="dk1"/>
                </a:solidFill>
              </a:rPr>
              <a:t>Pre-training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754b6533d_1_388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g12754b6533d_1_388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Multitask Pre-training | T0</a:t>
            </a:r>
            <a:endParaRPr/>
          </a:p>
        </p:txBody>
      </p:sp>
      <p:pic>
        <p:nvPicPr>
          <p:cNvPr id="366" name="Google Shape;366;g12754b6533d_1_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048827"/>
            <a:ext cx="7429499" cy="441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2754b6533d_1_388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(Sahn et al., 2022): Multitask</a:t>
            </a:r>
            <a:r>
              <a:rPr lang="en" sz="1100"/>
              <a:t> Prompted Training Enables Zero-shot Task Generalization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754b6533d_1_395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g12754b6533d_1_395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Multitask Pre-training | T0</a:t>
            </a:r>
            <a:endParaRPr/>
          </a:p>
        </p:txBody>
      </p:sp>
      <p:pic>
        <p:nvPicPr>
          <p:cNvPr id="374" name="Google Shape;374;g12754b6533d_1_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063" y="1079750"/>
            <a:ext cx="6497881" cy="430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2754b6533d_1_395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(Sahn et al., 2022): Multitask Prompted Training Enables Zero-shot Task Generalization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754b6533d_1_414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g12754b6533d_1_414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Multitask Pre-training | T0 Result</a:t>
            </a:r>
            <a:endParaRPr/>
          </a:p>
        </p:txBody>
      </p:sp>
      <p:sp>
        <p:nvSpPr>
          <p:cNvPr id="382" name="Google Shape;382;g12754b6533d_1_414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(Sahn et al., 2022): Multitask Prompted Training Enables Zero-shot Task Generalization</a:t>
            </a:r>
            <a:endParaRPr sz="1100"/>
          </a:p>
        </p:txBody>
      </p:sp>
      <p:pic>
        <p:nvPicPr>
          <p:cNvPr id="383" name="Google Shape;383;g12754b6533d_1_414"/>
          <p:cNvPicPr preferRelativeResize="0"/>
          <p:nvPr/>
        </p:nvPicPr>
        <p:blipFill rotWithShape="1">
          <a:blip r:embed="rId3">
            <a:alphaModFix/>
          </a:blip>
          <a:srcRect b="16638" l="0" r="0" t="0"/>
          <a:stretch/>
        </p:blipFill>
        <p:spPr>
          <a:xfrm>
            <a:off x="910950" y="1096315"/>
            <a:ext cx="7322101" cy="414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b758af715_4_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geb758af715_4_19"/>
          <p:cNvSpPr txBox="1"/>
          <p:nvPr>
            <p:ph type="title"/>
          </p:nvPr>
        </p:nvSpPr>
        <p:spPr>
          <a:xfrm>
            <a:off x="247650" y="294375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Pre-training &amp; Fine-tuning Regime</a:t>
            </a:r>
            <a:endParaRPr/>
          </a:p>
        </p:txBody>
      </p:sp>
      <p:pic>
        <p:nvPicPr>
          <p:cNvPr id="149" name="Google Shape;149;geb758af715_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963" y="1073175"/>
            <a:ext cx="7539984" cy="44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754b6533d_1_406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g12754b6533d_1_406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Multitask Pre-training | T0 Result</a:t>
            </a:r>
            <a:endParaRPr/>
          </a:p>
        </p:txBody>
      </p:sp>
      <p:sp>
        <p:nvSpPr>
          <p:cNvPr id="390" name="Google Shape;390;g12754b6533d_1_406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(Sahn et al., 2022): Multitask Prompted Training Enables Zero-shot Task Generalization</a:t>
            </a:r>
            <a:endParaRPr sz="1100"/>
          </a:p>
        </p:txBody>
      </p:sp>
      <p:pic>
        <p:nvPicPr>
          <p:cNvPr id="391" name="Google Shape;391;g12754b6533d_1_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7488"/>
            <a:ext cx="8839197" cy="258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754b6533d_1_433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g12754b6533d_1_433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Multitask Pre-training | In-BoXBART</a:t>
            </a:r>
            <a:endParaRPr/>
          </a:p>
        </p:txBody>
      </p:sp>
      <p:sp>
        <p:nvSpPr>
          <p:cNvPr id="398" name="Google Shape;398;g12754b6533d_1_433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(Parmer et al., 2022): In-BoXBART: Get Instructions into Biomedical Multi-Task Learning</a:t>
            </a:r>
            <a:endParaRPr sz="1100"/>
          </a:p>
        </p:txBody>
      </p:sp>
      <p:pic>
        <p:nvPicPr>
          <p:cNvPr id="399" name="Google Shape;399;g12754b6533d_1_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913" y="1183750"/>
            <a:ext cx="5086174" cy="405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754b6533d_1_223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g12754b6533d_1_223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Prompt-based Multitask Pre-training | In-BoXBART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g12754b6533d_1_223"/>
          <p:cNvPicPr preferRelativeResize="0"/>
          <p:nvPr/>
        </p:nvPicPr>
        <p:blipFill rotWithShape="1">
          <a:blip r:embed="rId3">
            <a:alphaModFix/>
          </a:blip>
          <a:srcRect b="4224" l="0" r="0" t="8492"/>
          <a:stretch/>
        </p:blipFill>
        <p:spPr>
          <a:xfrm>
            <a:off x="1235750" y="1197050"/>
            <a:ext cx="6818125" cy="40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2754b6533d_1_223"/>
          <p:cNvSpPr txBox="1"/>
          <p:nvPr/>
        </p:nvSpPr>
        <p:spPr>
          <a:xfrm>
            <a:off x="161250" y="5314800"/>
            <a:ext cx="82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(Parmer et al., 2022): </a:t>
            </a:r>
            <a:r>
              <a:rPr lang="en" sz="1100"/>
              <a:t>In-BoXBART: Get Instructions into Biomedical Multi-Task Learning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754b6533d_1_426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g12754b6533d_1_426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Prompt-based Multitask Pre-training</a:t>
            </a:r>
            <a:endParaRPr/>
          </a:p>
        </p:txBody>
      </p:sp>
      <p:sp>
        <p:nvSpPr>
          <p:cNvPr id="414" name="Google Shape;414;g12754b6533d_1_426"/>
          <p:cNvSpPr txBox="1"/>
          <p:nvPr/>
        </p:nvSpPr>
        <p:spPr>
          <a:xfrm>
            <a:off x="311700" y="2430675"/>
            <a:ext cx="823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T0++</a:t>
            </a:r>
            <a:r>
              <a:rPr lang="en" sz="2400">
                <a:solidFill>
                  <a:schemeClr val="dk2"/>
                </a:solidFill>
              </a:rPr>
              <a:t> Demo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6D9EEB"/>
                </a:solidFill>
              </a:rPr>
              <a:t>https://huggingface.co/bigscience/T0pp</a:t>
            </a:r>
            <a:endParaRPr sz="3600" u="sng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12754b6533d_1_441"/>
          <p:cNvPicPr preferRelativeResize="0"/>
          <p:nvPr/>
        </p:nvPicPr>
        <p:blipFill rotWithShape="1">
          <a:blip r:embed="rId3">
            <a:alphaModFix/>
          </a:blip>
          <a:srcRect b="0" l="0" r="0" t="7604"/>
          <a:stretch/>
        </p:blipFill>
        <p:spPr>
          <a:xfrm>
            <a:off x="4567874" y="931050"/>
            <a:ext cx="4434176" cy="22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2754b6533d_1_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975" y="2926590"/>
            <a:ext cx="4434175" cy="228681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2754b6533d_1_441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g12754b6533d_1_441"/>
          <p:cNvSpPr txBox="1"/>
          <p:nvPr>
            <p:ph type="title"/>
          </p:nvPr>
        </p:nvSpPr>
        <p:spPr>
          <a:xfrm>
            <a:off x="311700" y="404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Adoption of </a:t>
            </a:r>
            <a:r>
              <a:rPr lang="en">
                <a:solidFill>
                  <a:schemeClr val="dk1"/>
                </a:solidFill>
              </a:rPr>
              <a:t>Prompt-based Method</a:t>
            </a:r>
            <a:endParaRPr/>
          </a:p>
        </p:txBody>
      </p:sp>
      <p:pic>
        <p:nvPicPr>
          <p:cNvPr id="423" name="Google Shape;423;g12754b6533d_1_441"/>
          <p:cNvPicPr preferRelativeResize="0"/>
          <p:nvPr/>
        </p:nvPicPr>
        <p:blipFill rotWithShape="1">
          <a:blip r:embed="rId5">
            <a:alphaModFix/>
          </a:blip>
          <a:srcRect b="0" l="0" r="48057" t="0"/>
          <a:stretch/>
        </p:blipFill>
        <p:spPr>
          <a:xfrm>
            <a:off x="115850" y="955150"/>
            <a:ext cx="4119567" cy="228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g12754b6533d_1_441"/>
          <p:cNvCxnSpPr/>
          <p:nvPr/>
        </p:nvCxnSpPr>
        <p:spPr>
          <a:xfrm>
            <a:off x="4427850" y="1132700"/>
            <a:ext cx="38700" cy="451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5" name="Google Shape;425;g12754b6533d_1_441"/>
          <p:cNvPicPr preferRelativeResize="0"/>
          <p:nvPr/>
        </p:nvPicPr>
        <p:blipFill rotWithShape="1">
          <a:blip r:embed="rId5">
            <a:alphaModFix/>
          </a:blip>
          <a:srcRect b="-1169" l="51236" r="-3178" t="1170"/>
          <a:stretch/>
        </p:blipFill>
        <p:spPr>
          <a:xfrm>
            <a:off x="254333" y="3165750"/>
            <a:ext cx="384359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2754b6533d_1_441"/>
          <p:cNvSpPr txBox="1"/>
          <p:nvPr/>
        </p:nvSpPr>
        <p:spPr>
          <a:xfrm>
            <a:off x="888125" y="5222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Frozen</a:t>
            </a:r>
            <a:r>
              <a:rPr lang="en" sz="2000"/>
              <a:t> (</a:t>
            </a:r>
            <a:r>
              <a:rPr lang="en" sz="2000">
                <a:solidFill>
                  <a:schemeClr val="dk1"/>
                </a:solidFill>
              </a:rPr>
              <a:t>Image-Text</a:t>
            </a:r>
            <a:r>
              <a:rPr lang="en" sz="2000"/>
              <a:t>)</a:t>
            </a:r>
            <a:endParaRPr sz="2000"/>
          </a:p>
        </p:txBody>
      </p:sp>
      <p:sp>
        <p:nvSpPr>
          <p:cNvPr id="427" name="Google Shape;427;g12754b6533d_1_441"/>
          <p:cNvSpPr txBox="1"/>
          <p:nvPr/>
        </p:nvSpPr>
        <p:spPr>
          <a:xfrm>
            <a:off x="4712750" y="5222400"/>
            <a:ext cx="411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WAVPrompt </a:t>
            </a:r>
            <a:r>
              <a:rPr lang="en" sz="2000"/>
              <a:t>(Audio-Text)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982D3"/>
            </a:gs>
            <a:gs pos="100000">
              <a:srgbClr val="7B9BE1"/>
            </a:gs>
          </a:gsLst>
          <a:lin ang="2700006" scaled="0"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82410f5dd_4_0"/>
          <p:cNvSpPr txBox="1"/>
          <p:nvPr>
            <p:ph idx="4294967295" type="body"/>
          </p:nvPr>
        </p:nvSpPr>
        <p:spPr>
          <a:xfrm>
            <a:off x="311700" y="1183750"/>
            <a:ext cx="8520600" cy="4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Prompt-based method is one of the current trend in NLP because of its </a:t>
            </a:r>
            <a:r>
              <a:rPr b="1"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generalizability </a:t>
            </a: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especially on the low data regime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Prompt-based method has been applied for multiple use cases: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Zero-shot evaluation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Few-shot In-context Learning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Prompt-based Multitask Learning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Prompt-based method has also been adopted to other fields: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 Processing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1182410f5dd_4_0"/>
          <p:cNvSpPr txBox="1"/>
          <p:nvPr>
            <p:ph idx="12" type="sldNum"/>
          </p:nvPr>
        </p:nvSpPr>
        <p:spPr>
          <a:xfrm>
            <a:off x="8472458" y="6908469"/>
            <a:ext cx="5487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g1182410f5dd_4_0"/>
          <p:cNvSpPr txBox="1"/>
          <p:nvPr>
            <p:ph type="title"/>
          </p:nvPr>
        </p:nvSpPr>
        <p:spPr>
          <a:xfrm>
            <a:off x="311700" y="4049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</a:rPr>
              <a:t>Conclusion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5" name="Google Shape;435;g1182410f5dd_4_0"/>
          <p:cNvSpPr txBox="1"/>
          <p:nvPr/>
        </p:nvSpPr>
        <p:spPr>
          <a:xfrm>
            <a:off x="4784125" y="2949675"/>
            <a:ext cx="40191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chemeClr val="lt1"/>
                </a:solidFill>
              </a:rPr>
              <a:t>Prompt-based Training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chemeClr val="lt1"/>
                </a:solidFill>
              </a:rPr>
              <a:t>Prompt-Tuning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8ee2e43d4_2_30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Foundation Models </a:t>
            </a:r>
            <a:r>
              <a:rPr lang="en"/>
              <a:t>(</a:t>
            </a:r>
            <a:r>
              <a:rPr lang="en"/>
              <a:t>Pre-trained Models</a:t>
            </a:r>
            <a:r>
              <a:rPr lang="en"/>
              <a:t>) </a:t>
            </a:r>
            <a:endParaRPr/>
          </a:p>
        </p:txBody>
      </p:sp>
      <p:sp>
        <p:nvSpPr>
          <p:cNvPr id="155" name="Google Shape;155;ge8ee2e43d4_2_3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ge8ee2e43d4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0800" y="2108675"/>
            <a:ext cx="4801498" cy="322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e8ee2e43d4_2_30"/>
          <p:cNvSpPr txBox="1"/>
          <p:nvPr/>
        </p:nvSpPr>
        <p:spPr>
          <a:xfrm>
            <a:off x="343350" y="1122800"/>
            <a:ext cx="8336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“A foundation model centralizes the information from all the data from various modalities and this one model can then be adapted to a wide range of downstream tasks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  <a:r>
              <a:rPr b="0" i="0" lang="en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- Bommasani et al. 2021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8" name="Google Shape;158;ge8ee2e43d4_2_30"/>
          <p:cNvSpPr txBox="1"/>
          <p:nvPr/>
        </p:nvSpPr>
        <p:spPr>
          <a:xfrm>
            <a:off x="175225" y="5283050"/>
            <a:ext cx="7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From: </a:t>
            </a:r>
            <a:r>
              <a:rPr b="0" i="0" lang="en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On the Opportunities and Risks of Foundation Models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(Bommasani et al. Aug 18, 2021)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ee2e43d4_2_53"/>
          <p:cNvSpPr txBox="1"/>
          <p:nvPr>
            <p:ph type="title"/>
          </p:nvPr>
        </p:nvSpPr>
        <p:spPr>
          <a:xfrm>
            <a:off x="311700" y="173625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Scale of Language Models over Time</a:t>
            </a:r>
            <a:endParaRPr/>
          </a:p>
        </p:txBody>
      </p:sp>
      <p:sp>
        <p:nvSpPr>
          <p:cNvPr id="164" name="Google Shape;164;ge8ee2e43d4_2_5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ge8ee2e43d4_2_53"/>
          <p:cNvSpPr txBox="1"/>
          <p:nvPr/>
        </p:nvSpPr>
        <p:spPr>
          <a:xfrm>
            <a:off x="125475" y="5342975"/>
            <a:ext cx="765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b="0" i="0" lang="en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https://research.aimultiple.com/gpt/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ge8ee2e43d4_2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52425"/>
            <a:ext cx="6805002" cy="43905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e8ee2e43d4_2_53"/>
          <p:cNvSpPr txBox="1"/>
          <p:nvPr/>
        </p:nvSpPr>
        <p:spPr>
          <a:xfrm>
            <a:off x="6702600" y="184950"/>
            <a:ext cx="2394600" cy="1477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Even  Larger LMs</a:t>
            </a:r>
            <a:endParaRPr b="1" sz="15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M6-10T (10T)</a:t>
            </a:r>
            <a:endParaRPr sz="15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Wu Dao 2.0 (1.75T)</a:t>
            </a:r>
            <a:endParaRPr sz="15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Switch Transformer (1.6T)</a:t>
            </a:r>
            <a:endParaRPr sz="15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4da53a13_0_22"/>
          <p:cNvSpPr/>
          <p:nvPr/>
        </p:nvSpPr>
        <p:spPr>
          <a:xfrm>
            <a:off x="0" y="825500"/>
            <a:ext cx="7561200" cy="1702200"/>
          </a:xfrm>
          <a:prstGeom prst="homePlate">
            <a:avLst>
              <a:gd fmla="val 42264" name="adj"/>
            </a:avLst>
          </a:prstGeom>
          <a:gradFill>
            <a:gsLst>
              <a:gs pos="0">
                <a:srgbClr val="9982D3">
                  <a:alpha val="71372"/>
                </a:srgbClr>
              </a:gs>
              <a:gs pos="100000">
                <a:srgbClr val="82AFE6">
                  <a:alpha val="7647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Google Shape;173;ge84da53a13_0_22"/>
          <p:cNvSpPr txBox="1"/>
          <p:nvPr/>
        </p:nvSpPr>
        <p:spPr>
          <a:xfrm>
            <a:off x="360400" y="832425"/>
            <a:ext cx="62208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Generalization of Large Pre-trained Language Models</a:t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" name="Google Shape;174;ge84da53a13_0_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754b6533d_1_136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g12754b6533d_1_136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In-Context Learning</a:t>
            </a:r>
            <a:endParaRPr/>
          </a:p>
        </p:txBody>
      </p:sp>
      <p:pic>
        <p:nvPicPr>
          <p:cNvPr id="181" name="Google Shape;181;g12754b6533d_1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2550"/>
            <a:ext cx="8839199" cy="2986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g12754b6533d_1_136"/>
          <p:cNvCxnSpPr/>
          <p:nvPr/>
        </p:nvCxnSpPr>
        <p:spPr>
          <a:xfrm rot="10800000">
            <a:off x="1879225" y="2505750"/>
            <a:ext cx="1107000" cy="140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g12754b6533d_1_136"/>
          <p:cNvCxnSpPr/>
          <p:nvPr/>
        </p:nvCxnSpPr>
        <p:spPr>
          <a:xfrm>
            <a:off x="1841675" y="2505850"/>
            <a:ext cx="1737600" cy="1390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g12754b6533d_1_136"/>
          <p:cNvCxnSpPr/>
          <p:nvPr/>
        </p:nvCxnSpPr>
        <p:spPr>
          <a:xfrm rot="10800000">
            <a:off x="2488825" y="2505750"/>
            <a:ext cx="1107000" cy="140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g12754b6533d_1_136"/>
          <p:cNvCxnSpPr/>
          <p:nvPr/>
        </p:nvCxnSpPr>
        <p:spPr>
          <a:xfrm>
            <a:off x="2527475" y="2505850"/>
            <a:ext cx="1737600" cy="1390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6" name="Google Shape;186;g12754b6533d_1_136"/>
          <p:cNvPicPr preferRelativeResize="0"/>
          <p:nvPr/>
        </p:nvPicPr>
        <p:blipFill rotWithShape="1">
          <a:blip r:embed="rId4">
            <a:alphaModFix/>
          </a:blip>
          <a:srcRect b="64849" l="0" r="56146" t="14956"/>
          <a:stretch/>
        </p:blipFill>
        <p:spPr>
          <a:xfrm>
            <a:off x="2679074" y="4734002"/>
            <a:ext cx="3785849" cy="67007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2754b6533d_1_136"/>
          <p:cNvSpPr txBox="1"/>
          <p:nvPr/>
        </p:nvSpPr>
        <p:spPr>
          <a:xfrm>
            <a:off x="565300" y="1179050"/>
            <a:ext cx="80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GPT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is decoder-only model which does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causal language modeling (CLM)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754b6533d_1_109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g12754b6533d_1_109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In-Context Learning</a:t>
            </a:r>
            <a:endParaRPr/>
          </a:p>
        </p:txBody>
      </p:sp>
      <p:pic>
        <p:nvPicPr>
          <p:cNvPr id="194" name="Google Shape;194;g12754b6533d_1_109"/>
          <p:cNvPicPr preferRelativeResize="0"/>
          <p:nvPr/>
        </p:nvPicPr>
        <p:blipFill rotWithShape="1">
          <a:blip r:embed="rId3">
            <a:alphaModFix/>
          </a:blip>
          <a:srcRect b="69241" l="0" r="52001" t="7841"/>
          <a:stretch/>
        </p:blipFill>
        <p:spPr>
          <a:xfrm>
            <a:off x="246625" y="1070675"/>
            <a:ext cx="4325376" cy="184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2754b6533d_1_109"/>
          <p:cNvPicPr preferRelativeResize="0"/>
          <p:nvPr/>
        </p:nvPicPr>
        <p:blipFill rotWithShape="1">
          <a:blip r:embed="rId3">
            <a:alphaModFix/>
          </a:blip>
          <a:srcRect b="40019" l="0" r="52001" t="33660"/>
          <a:stretch/>
        </p:blipFill>
        <p:spPr>
          <a:xfrm>
            <a:off x="4572000" y="2224774"/>
            <a:ext cx="4114499" cy="201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2754b6533d_1_109"/>
          <p:cNvPicPr preferRelativeResize="0"/>
          <p:nvPr/>
        </p:nvPicPr>
        <p:blipFill rotWithShape="1">
          <a:blip r:embed="rId3">
            <a:alphaModFix/>
          </a:blip>
          <a:srcRect b="3280" l="0" r="52001" t="63745"/>
          <a:stretch/>
        </p:blipFill>
        <p:spPr>
          <a:xfrm>
            <a:off x="311700" y="3153575"/>
            <a:ext cx="4019776" cy="24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754b6533d_1_156"/>
          <p:cNvSpPr txBox="1"/>
          <p:nvPr>
            <p:ph idx="12" type="sldNum"/>
          </p:nvPr>
        </p:nvSpPr>
        <p:spPr>
          <a:xfrm>
            <a:off x="8548658" y="50289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g12754b6533d_1_156"/>
          <p:cNvSpPr txBox="1"/>
          <p:nvPr>
            <p:ph type="title"/>
          </p:nvPr>
        </p:nvSpPr>
        <p:spPr>
          <a:xfrm>
            <a:off x="311700" y="481150"/>
            <a:ext cx="8520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Prompt-based In-Context Learning </a:t>
            </a:r>
            <a:endParaRPr/>
          </a:p>
        </p:txBody>
      </p:sp>
      <p:sp>
        <p:nvSpPr>
          <p:cNvPr id="203" name="Google Shape;203;g12754b6533d_1_156"/>
          <p:cNvSpPr txBox="1"/>
          <p:nvPr/>
        </p:nvSpPr>
        <p:spPr>
          <a:xfrm>
            <a:off x="311700" y="2430675"/>
            <a:ext cx="823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GPT In-Context Learning Demo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6D9EEB"/>
                </a:solidFill>
              </a:rPr>
              <a:t>https://6b.eleuther.ai/</a:t>
            </a:r>
            <a:endParaRPr sz="3600" u="sng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